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67" r:id="rId3"/>
    <p:sldId id="268" r:id="rId4"/>
    <p:sldId id="269" r:id="rId5"/>
    <p:sldId id="271" r:id="rId6"/>
    <p:sldId id="27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24118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019758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60127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82114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44987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566007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5689651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28768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933910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4525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654474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02539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06663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43309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837491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165716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559340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/>
              <a:t>HYDROLOGY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3200"/>
              <a:t>Stream Flow part 2</a:t>
            </a:r>
            <a:endParaRPr lang="en-US" sz="3200" dirty="0"/>
          </a:p>
          <a:p>
            <a:pPr algn="l" rtl="0"/>
            <a:r>
              <a:rPr lang="en-US" sz="3200" dirty="0"/>
              <a:t>Yasir Alrubaye</a:t>
            </a:r>
            <a:endParaRPr lang="ar-IQ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D034C4-CA0F-4EE6-81C2-26A48B8AEC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442" y="202592"/>
            <a:ext cx="2590185" cy="260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41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98695"/>
          </a:xfrm>
        </p:spPr>
        <p:txBody>
          <a:bodyPr/>
          <a:lstStyle/>
          <a:p>
            <a:pPr rtl="0"/>
            <a:r>
              <a:rPr lang="en-US" dirty="0"/>
              <a:t>Stage-discharge relation</a:t>
            </a:r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463041"/>
                <a:ext cx="8596668" cy="4578322"/>
              </a:xfrm>
            </p:spPr>
            <p:txBody>
              <a:bodyPr>
                <a:normAutofit fontScale="92500" lnSpcReduction="20000"/>
              </a:bodyPr>
              <a:lstStyle/>
              <a:p>
                <a:pPr algn="just" rtl="0"/>
                <a:r>
                  <a:rPr lang="en-US" sz="2400" dirty="0"/>
                  <a:t>Periodic meter measurements of flow and simultaneous stage observations provide data for calibration curve called a </a:t>
                </a:r>
                <a:r>
                  <a:rPr lang="en-US" sz="2400" i="1" dirty="0"/>
                  <a:t>rating curve</a:t>
                </a:r>
                <a:r>
                  <a:rPr lang="en-US" sz="2400" dirty="0"/>
                  <a:t> or </a:t>
                </a:r>
                <a:r>
                  <a:rPr lang="en-US" sz="2400" i="1" dirty="0"/>
                  <a:t>stage-discharge relation</a:t>
                </a:r>
                <a:r>
                  <a:rPr lang="en-US" sz="2400" dirty="0"/>
                  <a:t>. </a:t>
                </a:r>
              </a:p>
              <a:p>
                <a:pPr lvl="0" algn="just" rtl="0"/>
                <a:r>
                  <a:rPr lang="en-US" sz="2400" dirty="0"/>
                  <a:t>Stage-discharge measures 10-15 time every year to the river to get the relation between stage and discharge of the river.</a:t>
                </a:r>
              </a:p>
              <a:p>
                <a:pPr marL="0" indent="0" algn="just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d>
                        </m:e>
                        <m:sup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</a:endParaRPr>
              </a:p>
              <a:p>
                <a:pPr algn="just" rtl="0"/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/>
                  <a:t> discharge, </a:t>
                </a:r>
              </a:p>
              <a:p>
                <a:pPr algn="just" rtl="0"/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𝑎𝑛𝑑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/>
                  <a:t> station constant, and</a:t>
                </a:r>
              </a:p>
              <a:p>
                <a:pPr algn="just" rtl="0"/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/>
                  <a:t> stage.</a:t>
                </a:r>
              </a:p>
              <a:p>
                <a:pPr lvl="0" algn="l" rtl="0"/>
                <a:r>
                  <a:rPr lang="en-US" sz="2400" dirty="0"/>
                  <a:t>Constant b can be found from the equation below but a and k can be found from using lest-square method.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24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4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4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4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24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4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24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4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4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4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24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4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463041"/>
                <a:ext cx="8596668" cy="4578322"/>
              </a:xfrm>
              <a:blipFill>
                <a:blip r:embed="rId2"/>
                <a:stretch>
                  <a:fillRect l="-426" t="-2530" r="-922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353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pPr rtl="0"/>
                <a:r>
                  <a:rPr lang="en-US" b="0" dirty="0"/>
                  <a:t>Prove that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: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endParaRPr lang="ar-IQ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77334" y="156238"/>
                <a:ext cx="8596668" cy="1109854"/>
              </a:xfrm>
              <a:blipFill>
                <a:blip r:embed="rId2"/>
                <a:stretch>
                  <a:fillRect l="-2128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IQ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ar-IQ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𝑘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……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800" b="0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IQ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ar-IQ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𝑘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r>
                        <a:rPr lang="en-US" sz="2800" i="1">
                          <a:latin typeface="Cambria Math" panose="02040503050406030204" pitchFamily="18" charset="0"/>
                        </a:rPr>
                        <m:t>……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IQ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ar-IQ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𝑘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r>
                        <a:rPr lang="en-US" sz="2800" i="1">
                          <a:latin typeface="Cambria Math" panose="02040503050406030204" pitchFamily="18" charset="0"/>
                        </a:rPr>
                        <m:t>……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US" sz="2800" dirty="0"/>
              </a:p>
              <a:p>
                <a:pPr marL="0" indent="0" algn="ctr" rtl="0">
                  <a:buNone/>
                </a:pPr>
                <a:r>
                  <a:rPr lang="en-US" sz="2800" dirty="0"/>
                  <a:t>By eq. 1 / eq. 2</a:t>
                </a:r>
              </a:p>
              <a:p>
                <a:pPr marL="0" indent="0" algn="ctr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ar-IQ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ar-IQ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ar-IQ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ar-IQ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ar-IQ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𝑘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𝑘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……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800" b="0" dirty="0"/>
              </a:p>
              <a:p>
                <a:pPr marL="0" indent="0" algn="ctr" rtl="0">
                  <a:buNone/>
                </a:pPr>
                <a:r>
                  <a:rPr lang="en-US" sz="2800" dirty="0"/>
                  <a:t>And eq. 3 / eq. 2</a:t>
                </a:r>
              </a:p>
              <a:p>
                <a:pPr marL="0" indent="0" algn="ctr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ar-IQ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ar-IQ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ar-IQ" sz="28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ar-IQ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ar-IQ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𝑘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𝑘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</a:rPr>
                        <m:t>……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en-US" sz="2800" b="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FA1F4E9F-A09E-48E0-837A-5795E17AE302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5008098" y="2160589"/>
                <a:ext cx="5542671" cy="3880773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 algn="ctr" rtl="0">
                  <a:buNone/>
                </a:pPr>
                <a:r>
                  <a:rPr lang="en-US" sz="2600" dirty="0"/>
                  <a:t>Multiplying eq. 4 by eq. 5</a:t>
                </a:r>
              </a:p>
              <a:p>
                <a:pPr marL="0" indent="0" algn="ctr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ar-IQ" sz="2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ar-IQ" sz="2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ar-IQ" sz="2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. 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ar-IQ" sz="26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ar-IQ" sz="26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sz="2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sz="2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600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e>
                                    <m:sub>
                                      <m:r>
                                        <a:rPr lang="en-US" sz="26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p>
                              </m:sSup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.(</m:t>
                              </m:r>
                              <m:sSub>
                                <m:sSubPr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</m:den>
                      </m:f>
                      <m:r>
                        <a:rPr lang="en-US" sz="2600" i="1">
                          <a:latin typeface="Cambria Math" panose="02040503050406030204" pitchFamily="18" charset="0"/>
                        </a:rPr>
                        <m:t>……</m:t>
                      </m:r>
                      <m:r>
                        <a:rPr lang="en-US" sz="2600" i="1">
                          <a:latin typeface="Cambria Math" panose="02040503050406030204" pitchFamily="18" charset="0"/>
                        </a:rPr>
                        <m:t>6</m:t>
                      </m:r>
                    </m:oMath>
                  </m:oMathPara>
                </a14:m>
                <a:endParaRPr lang="en-US" sz="2600" dirty="0"/>
              </a:p>
              <a:p>
                <a:pPr marL="0" indent="0" algn="ctr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r>
                        <a:rPr lang="en-US" sz="26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.(</m:t>
                          </m:r>
                          <m:sSub>
                            <m:sSub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r>
                        <a:rPr lang="en-US" sz="2600" i="1">
                          <a:latin typeface="Cambria Math" panose="02040503050406030204" pitchFamily="18" charset="0"/>
                        </a:rPr>
                        <m:t>……</m:t>
                      </m:r>
                      <m:r>
                        <a:rPr lang="en-US" sz="2600" i="1">
                          <a:latin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en-US" sz="2600" dirty="0"/>
              </a:p>
              <a:p>
                <a:pPr marL="0" indent="0" algn="ctr" rtl="0">
                  <a:buNone/>
                </a:pPr>
                <a:r>
                  <a:rPr lang="en-US" sz="2600" dirty="0"/>
                  <a:t>Simplifying equation 7 results:</a:t>
                </a:r>
              </a:p>
              <a:p>
                <a:pPr marL="0" indent="0" algn="ctr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600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2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600" dirty="0"/>
              </a:p>
              <a:p>
                <a:pPr marL="0" indent="0" algn="l" rtl="0">
                  <a:buNone/>
                </a:pPr>
                <a:endParaRPr lang="ar-IQ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FA1F4E9F-A09E-48E0-837A-5795E17AE3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5008098" y="2160589"/>
                <a:ext cx="5542671" cy="3880773"/>
              </a:xfrm>
              <a:blipFill>
                <a:blip r:embed="rId4"/>
                <a:stretch>
                  <a:fillRect t="-3140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8867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33330" y="905021"/>
                <a:ext cx="9345243" cy="2457157"/>
              </a:xfrm>
            </p:spPr>
            <p:txBody>
              <a:bodyPr>
                <a:noAutofit/>
              </a:bodyPr>
              <a:lstStyle/>
              <a:p>
                <a:pPr algn="just" rtl="0"/>
                <a:r>
                  <a:rPr lang="en-US" sz="2800" dirty="0"/>
                  <a:t>Example: given data below of stage-discharge find:</a:t>
                </a:r>
                <a:br>
                  <a:rPr lang="en-US" sz="2800" dirty="0"/>
                </a:br>
                <a:r>
                  <a:rPr lang="en-US" sz="2800" dirty="0"/>
                  <a:t>the relation of stage-discharge where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103</m:t>
                            </m:r>
                          </m:e>
                        </m:d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p>
                  </m:oMath>
                </a14:m>
                <a:r>
                  <a:rPr lang="en-US" sz="2800" dirty="0"/>
                  <a:t>, what is the discharge when the stage of water 20 m, and what is the stage of water if the discharge 500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𝑠𝑒𝑐</m:t>
                        </m:r>
                      </m:den>
                    </m:f>
                  </m:oMath>
                </a14:m>
                <a:r>
                  <a:rPr lang="en-US" sz="2800" dirty="0"/>
                  <a:t>?</a:t>
                </a:r>
                <a:endParaRPr lang="ar-IQ" sz="280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33330" y="905021"/>
                <a:ext cx="9345243" cy="2457157"/>
              </a:xfrm>
              <a:blipFill>
                <a:blip r:embed="rId2"/>
                <a:stretch>
                  <a:fillRect l="-1370" t="-2228" r="-1305" b="-2970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610109980"/>
                  </p:ext>
                </p:extLst>
              </p:nvPr>
            </p:nvGraphicFramePr>
            <p:xfrm>
              <a:off x="2245361" y="3870000"/>
              <a:ext cx="5267960" cy="247942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633980">
                      <a:extLst>
                        <a:ext uri="{9D8B030D-6E8A-4147-A177-3AD203B41FA5}">
                          <a16:colId xmlns:a16="http://schemas.microsoft.com/office/drawing/2014/main" val="4241436564"/>
                        </a:ext>
                      </a:extLst>
                    </a:gridCol>
                    <a:gridCol w="2633980">
                      <a:extLst>
                        <a:ext uri="{9D8B030D-6E8A-4147-A177-3AD203B41FA5}">
                          <a16:colId xmlns:a16="http://schemas.microsoft.com/office/drawing/2014/main" val="3851790315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Stage (m)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Discharge (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600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6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𝐦</m:t>
                                      </m:r>
                                    </m:e>
                                    <m:sup>
                                      <m:r>
                                        <a:rPr lang="en-US" sz="16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𝟑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𝐬𝐞𝐜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16439331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85972820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18071181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80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92329397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180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93656622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254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90050650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405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57433142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720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54717511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920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6482032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610109980"/>
                  </p:ext>
                </p:extLst>
              </p:nvPr>
            </p:nvGraphicFramePr>
            <p:xfrm>
              <a:off x="2245361" y="3870000"/>
              <a:ext cx="5267960" cy="237985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633980">
                      <a:extLst>
                        <a:ext uri="{9D8B030D-6E8A-4147-A177-3AD203B41FA5}">
                          <a16:colId xmlns:a16="http://schemas.microsoft.com/office/drawing/2014/main" val="4241436564"/>
                        </a:ext>
                      </a:extLst>
                    </a:gridCol>
                    <a:gridCol w="2633980">
                      <a:extLst>
                        <a:ext uri="{9D8B030D-6E8A-4147-A177-3AD203B41FA5}">
                          <a16:colId xmlns:a16="http://schemas.microsoft.com/office/drawing/2014/main" val="3851790315"/>
                        </a:ext>
                      </a:extLst>
                    </a:gridCol>
                  </a:tblGrid>
                  <a:tr h="411861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Stage (m)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100463" t="-16176" r="-926" b="-50294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64393319"/>
                      </a:ext>
                    </a:extLst>
                  </a:tr>
                  <a:tr h="245999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859728208"/>
                      </a:ext>
                    </a:extLst>
                  </a:tr>
                  <a:tr h="245999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180711814"/>
                      </a:ext>
                    </a:extLst>
                  </a:tr>
                  <a:tr h="245999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80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923293977"/>
                      </a:ext>
                    </a:extLst>
                  </a:tr>
                  <a:tr h="245999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180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936566227"/>
                      </a:ext>
                    </a:extLst>
                  </a:tr>
                  <a:tr h="245999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254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900506508"/>
                      </a:ext>
                    </a:extLst>
                  </a:tr>
                  <a:tr h="245999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405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574331424"/>
                      </a:ext>
                    </a:extLst>
                  </a:tr>
                  <a:tr h="245999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720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547175113"/>
                      </a:ext>
                    </a:extLst>
                  </a:tr>
                  <a:tr h="245999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920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6482032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34858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pPr rtl="0"/>
                <a:r>
                  <a:rPr lang="en-US" dirty="0"/>
                  <a:t>H.W. The recorded discharges and water levels are shown below estimate the following relation and find Q when g = 13 m </a:t>
                </a: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</m:oMath>
                  </m:oMathPara>
                </a14:m>
                <a:br>
                  <a:rPr lang="en-US" dirty="0"/>
                </a:br>
                <a:endParaRPr lang="ar-IQ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773" t="-5991" b="-51152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96306491"/>
                  </p:ext>
                </p:extLst>
              </p:nvPr>
            </p:nvGraphicFramePr>
            <p:xfrm>
              <a:off x="1683828" y="3424793"/>
              <a:ext cx="6583679" cy="646176"/>
            </p:xfrm>
            <a:graphic>
              <a:graphicData uri="http://schemas.openxmlformats.org/drawingml/2006/table">
                <a:tbl>
                  <a:tblPr firstRow="1" firstCol="1" bandRow="1">
                    <a:tableStyleId>{3B4B98B0-60AC-42C2-AFA5-B58CD77FA1E5}</a:tableStyleId>
                  </a:tblPr>
                  <a:tblGrid>
                    <a:gridCol w="1737818">
                      <a:extLst>
                        <a:ext uri="{9D8B030D-6E8A-4147-A177-3AD203B41FA5}">
                          <a16:colId xmlns:a16="http://schemas.microsoft.com/office/drawing/2014/main" val="1236140681"/>
                        </a:ext>
                      </a:extLst>
                    </a:gridCol>
                    <a:gridCol w="935281">
                      <a:extLst>
                        <a:ext uri="{9D8B030D-6E8A-4147-A177-3AD203B41FA5}">
                          <a16:colId xmlns:a16="http://schemas.microsoft.com/office/drawing/2014/main" val="498800371"/>
                        </a:ext>
                      </a:extLst>
                    </a:gridCol>
                    <a:gridCol w="1290491">
                      <a:extLst>
                        <a:ext uri="{9D8B030D-6E8A-4147-A177-3AD203B41FA5}">
                          <a16:colId xmlns:a16="http://schemas.microsoft.com/office/drawing/2014/main" val="2512953294"/>
                        </a:ext>
                      </a:extLst>
                    </a:gridCol>
                    <a:gridCol w="1309610">
                      <a:extLst>
                        <a:ext uri="{9D8B030D-6E8A-4147-A177-3AD203B41FA5}">
                          <a16:colId xmlns:a16="http://schemas.microsoft.com/office/drawing/2014/main" val="4175200669"/>
                        </a:ext>
                      </a:extLst>
                    </a:gridCol>
                    <a:gridCol w="1310479">
                      <a:extLst>
                        <a:ext uri="{9D8B030D-6E8A-4147-A177-3AD203B41FA5}">
                          <a16:colId xmlns:a16="http://schemas.microsoft.com/office/drawing/2014/main" val="2520595161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marL="457200" algn="just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Q (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type m:val="lin"/>
                                  <m:ctrlP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m</m:t>
                                      </m:r>
                                    </m:e>
                                    <m:sup>
                                      <m:r>
                                        <a:rPr lang="en-US" sz="20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effectLst/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000">
                              <a:effectLst/>
                            </a:rPr>
                            <a:t>)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just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just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just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4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just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10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87260034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457200" algn="just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g (m)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just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6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just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8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just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10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just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11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47470786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96306491"/>
                  </p:ext>
                </p:extLst>
              </p:nvPr>
            </p:nvGraphicFramePr>
            <p:xfrm>
              <a:off x="1683828" y="3424793"/>
              <a:ext cx="6583679" cy="615062"/>
            </p:xfrm>
            <a:graphic>
              <a:graphicData uri="http://schemas.openxmlformats.org/drawingml/2006/table">
                <a:tbl>
                  <a:tblPr firstRow="1" firstCol="1" bandRow="1">
                    <a:tableStyleId>{3B4B98B0-60AC-42C2-AFA5-B58CD77FA1E5}</a:tableStyleId>
                  </a:tblPr>
                  <a:tblGrid>
                    <a:gridCol w="1737818">
                      <a:extLst>
                        <a:ext uri="{9D8B030D-6E8A-4147-A177-3AD203B41FA5}">
                          <a16:colId xmlns:a16="http://schemas.microsoft.com/office/drawing/2014/main" val="1236140681"/>
                        </a:ext>
                      </a:extLst>
                    </a:gridCol>
                    <a:gridCol w="935281">
                      <a:extLst>
                        <a:ext uri="{9D8B030D-6E8A-4147-A177-3AD203B41FA5}">
                          <a16:colId xmlns:a16="http://schemas.microsoft.com/office/drawing/2014/main" val="498800371"/>
                        </a:ext>
                      </a:extLst>
                    </a:gridCol>
                    <a:gridCol w="1290491">
                      <a:extLst>
                        <a:ext uri="{9D8B030D-6E8A-4147-A177-3AD203B41FA5}">
                          <a16:colId xmlns:a16="http://schemas.microsoft.com/office/drawing/2014/main" val="2512953294"/>
                        </a:ext>
                      </a:extLst>
                    </a:gridCol>
                    <a:gridCol w="1309610">
                      <a:extLst>
                        <a:ext uri="{9D8B030D-6E8A-4147-A177-3AD203B41FA5}">
                          <a16:colId xmlns:a16="http://schemas.microsoft.com/office/drawing/2014/main" val="4175200669"/>
                        </a:ext>
                      </a:extLst>
                    </a:gridCol>
                    <a:gridCol w="1310479">
                      <a:extLst>
                        <a:ext uri="{9D8B030D-6E8A-4147-A177-3AD203B41FA5}">
                          <a16:colId xmlns:a16="http://schemas.microsoft.com/office/drawing/2014/main" val="2520595161"/>
                        </a:ext>
                      </a:extLst>
                    </a:gridCol>
                  </a:tblGrid>
                  <a:tr h="307531"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t="-162745" r="-279649" b="-247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457200" algn="just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just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just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4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just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10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872600341"/>
                      </a:ext>
                    </a:extLst>
                  </a:tr>
                  <a:tr h="307531">
                    <a:tc>
                      <a:txBody>
                        <a:bodyPr/>
                        <a:lstStyle/>
                        <a:p>
                          <a:pPr marL="457200" algn="just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g (m)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just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6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just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8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just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10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just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11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47470786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42320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 pattern="rectangle" dir="ou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Equations to find the discharge</a:t>
            </a:r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420836"/>
                <a:ext cx="5624992" cy="5148775"/>
              </a:xfrm>
            </p:spPr>
            <p:txBody>
              <a:bodyPr>
                <a:normAutofit fontScale="92500" lnSpcReduction="20000"/>
              </a:bodyPr>
              <a:lstStyle/>
              <a:p>
                <a:pPr marL="0" lvl="0" indent="0" algn="l" rtl="0">
                  <a:buNone/>
                </a:pPr>
                <a:r>
                  <a:rPr lang="en-US" dirty="0" err="1"/>
                  <a:t>Chezy</a:t>
                </a:r>
                <a:r>
                  <a:rPr lang="en-US" dirty="0"/>
                  <a:t> formula 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rad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lvl="0" indent="0" algn="l" rtl="0">
                  <a:buNone/>
                </a:pPr>
                <a:r>
                  <a:rPr lang="en-US" dirty="0"/>
                  <a:t>Manning formula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f>
                            <m:f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p>
                          <m:f>
                            <m:f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/>
              </a:p>
              <a:p>
                <a:pPr algn="l" rtl="0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Manning roughness coefficient,</a:t>
                </a:r>
              </a:p>
              <a:p>
                <a:pPr algn="l" rtl="0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hydraulic radius, and</a:t>
                </a:r>
              </a:p>
              <a:p>
                <a:pPr algn="l" rtl="0"/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longitudinal slope of canal.  </a:t>
                </a:r>
              </a:p>
              <a:p>
                <a:pPr marL="0" indent="0" algn="l" rtl="0">
                  <a:buNone/>
                </a:pPr>
                <a:r>
                  <a:rPr lang="en-US" dirty="0"/>
                  <a:t>Weirs or flumes </a:t>
                </a:r>
              </a:p>
              <a:p>
                <a:pPr algn="l" rtl="0"/>
                <a:r>
                  <a:rPr lang="en-US" dirty="0"/>
                  <a:t>Discharge over V-notch weirs can be estimated from:</a:t>
                </a:r>
              </a:p>
              <a:p>
                <a:pPr marL="0" indent="0" algn="ctr" rtl="0">
                  <a:buNone/>
                </a:pP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dirty="0"/>
                  <a:t> </a:t>
                </a:r>
              </a:p>
              <a:p>
                <a:pPr algn="l" rtl="0"/>
                <a:r>
                  <a:rPr lang="en-US" dirty="0"/>
                  <a:t>Discharge over Rectangular weirs can be estimated from: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algn="l" rtl="0"/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420836"/>
                <a:ext cx="5624992" cy="5148775"/>
              </a:xfrm>
              <a:blipFill>
                <a:blip r:embed="rId2"/>
                <a:stretch>
                  <a:fillRect l="-650" t="-1302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366395"/>
              </p:ext>
            </p:extLst>
          </p:nvPr>
        </p:nvGraphicFramePr>
        <p:xfrm>
          <a:off x="5660621" y="2912010"/>
          <a:ext cx="5621668" cy="14911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56770">
                  <a:extLst>
                    <a:ext uri="{9D8B030D-6E8A-4147-A177-3AD203B41FA5}">
                      <a16:colId xmlns:a16="http://schemas.microsoft.com/office/drawing/2014/main" val="167065669"/>
                    </a:ext>
                  </a:extLst>
                </a:gridCol>
                <a:gridCol w="2264898">
                  <a:extLst>
                    <a:ext uri="{9D8B030D-6E8A-4147-A177-3AD203B41FA5}">
                      <a16:colId xmlns:a16="http://schemas.microsoft.com/office/drawing/2014/main" val="2366620200"/>
                    </a:ext>
                  </a:extLst>
                </a:gridCol>
              </a:tblGrid>
              <a:tr h="372794">
                <a:tc>
                  <a:txBody>
                    <a:bodyPr/>
                    <a:lstStyle/>
                    <a:p>
                      <a:pPr algn="ctr" rtl="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Type of bead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4660611"/>
                  </a:ext>
                </a:extLst>
              </a:tr>
              <a:tr h="372794">
                <a:tc>
                  <a:txBody>
                    <a:bodyPr/>
                    <a:lstStyle/>
                    <a:p>
                      <a:pPr algn="ctr" rtl="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Concrete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0.013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8423634"/>
                  </a:ext>
                </a:extLst>
              </a:tr>
              <a:tr h="372794">
                <a:tc>
                  <a:txBody>
                    <a:bodyPr/>
                    <a:lstStyle/>
                    <a:p>
                      <a:pPr algn="ctr" rtl="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Earth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0.022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9145279"/>
                  </a:ext>
                </a:extLst>
              </a:tr>
              <a:tr h="372794">
                <a:tc>
                  <a:txBody>
                    <a:bodyPr/>
                    <a:lstStyle/>
                    <a:p>
                      <a:pPr algn="ctr" rtl="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Natural cannel with grass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910893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1951595"/>
      </p:ext>
    </p:extLst>
  </p:cSld>
  <p:clrMapOvr>
    <a:masterClrMapping/>
  </p:clrMapOvr>
  <p:transition spd="slow">
    <p:comb dir="vert"/>
  </p:transition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530</TotalTime>
  <Words>323</Words>
  <Application>Microsoft Office PowerPoint</Application>
  <PresentationFormat>Widescreen</PresentationFormat>
  <Paragraphs>77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Cambria Math</vt:lpstr>
      <vt:lpstr>Tahoma</vt:lpstr>
      <vt:lpstr>Trebuchet MS</vt:lpstr>
      <vt:lpstr>Wingdings 3</vt:lpstr>
      <vt:lpstr>Facet</vt:lpstr>
      <vt:lpstr>HYDROLOGY</vt:lpstr>
      <vt:lpstr>Stage-discharge relation</vt:lpstr>
      <vt:lpstr>Prove that: b=(g_1∗g_3-g_2^2)/(g_1∗g_3-2g_2 )</vt:lpstr>
      <vt:lpstr>Example: given data below of stage-discharge find: the relation of stage-discharge whereq=k∗(g+0.103)^a, what is the discharge when the stage of water 20 m, and what is the stage of water if the discharge 500 m^3/sec?</vt:lpstr>
      <vt:lpstr>H.W. The recorded discharges and water levels are shown below estimate the following relation and find Q when g = 13 m  Q=k∗〖(g-3)〗^a </vt:lpstr>
      <vt:lpstr>Equations to find the discharge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HYDROLOGY</dc:title>
  <dc:creator>ياسر الربيعي</dc:creator>
  <cp:lastModifiedBy>Yasir Alrubaye</cp:lastModifiedBy>
  <cp:revision>54</cp:revision>
  <dcterms:created xsi:type="dcterms:W3CDTF">2016-09-09T11:12:17Z</dcterms:created>
  <dcterms:modified xsi:type="dcterms:W3CDTF">2017-12-15T18:02:47Z</dcterms:modified>
</cp:coreProperties>
</file>